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8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</p:embeddedFont>
    <p:embeddedFont>
      <p:font typeface="Inter Medium" panose="020B0604020202020204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F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4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71B94-FBE0-435D-91DC-A3CC1BE54B49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7ADFD9-DFA2-4888-8CD8-3252A2B75A2B}">
      <dgm:prSet/>
      <dgm:spPr/>
      <dgm:t>
        <a:bodyPr/>
        <a:lstStyle/>
        <a:p>
          <a:r>
            <a:rPr lang="en-GB"/>
            <a:t>The dataset consists of multiple tables that store IPL match details, player stats, and performance metrics.</a:t>
          </a:r>
          <a:endParaRPr lang="en-US"/>
        </a:p>
      </dgm:t>
    </dgm:pt>
    <dgm:pt modelId="{E97F7A46-B47B-4ACF-A48C-6D45F035713B}" type="parTrans" cxnId="{7CE07569-2809-4AA0-B67F-F460BD88B408}">
      <dgm:prSet/>
      <dgm:spPr/>
      <dgm:t>
        <a:bodyPr/>
        <a:lstStyle/>
        <a:p>
          <a:endParaRPr lang="en-US"/>
        </a:p>
      </dgm:t>
    </dgm:pt>
    <dgm:pt modelId="{9522DFD9-D926-4B8A-AF17-0C649B8F6882}" type="sibTrans" cxnId="{7CE07569-2809-4AA0-B67F-F460BD88B408}">
      <dgm:prSet/>
      <dgm:spPr/>
      <dgm:t>
        <a:bodyPr/>
        <a:lstStyle/>
        <a:p>
          <a:endParaRPr lang="en-US"/>
        </a:p>
      </dgm:t>
    </dgm:pt>
    <dgm:pt modelId="{C613663B-B03D-4544-8169-E591AEDA9E61}">
      <dgm:prSet/>
      <dgm:spPr/>
      <dgm:t>
        <a:bodyPr/>
        <a:lstStyle/>
        <a:p>
          <a:r>
            <a:rPr lang="en-GB" b="1"/>
            <a:t>Main Tables Used:</a:t>
          </a:r>
          <a:endParaRPr lang="en-US"/>
        </a:p>
      </dgm:t>
    </dgm:pt>
    <dgm:pt modelId="{1A025B58-19C3-4729-8529-DD2A512DF410}" type="parTrans" cxnId="{A16CA6F2-6FC8-4A51-B3F0-3E79891684E3}">
      <dgm:prSet/>
      <dgm:spPr/>
      <dgm:t>
        <a:bodyPr/>
        <a:lstStyle/>
        <a:p>
          <a:endParaRPr lang="en-US"/>
        </a:p>
      </dgm:t>
    </dgm:pt>
    <dgm:pt modelId="{910084C4-811F-454A-971B-2C6030E77FC3}" type="sibTrans" cxnId="{A16CA6F2-6FC8-4A51-B3F0-3E79891684E3}">
      <dgm:prSet/>
      <dgm:spPr/>
      <dgm:t>
        <a:bodyPr/>
        <a:lstStyle/>
        <a:p>
          <a:endParaRPr lang="en-US"/>
        </a:p>
      </dgm:t>
    </dgm:pt>
    <dgm:pt modelId="{E537CFEC-BA7E-44D9-912A-4DB2A707C96A}">
      <dgm:prSet/>
      <dgm:spPr/>
      <dgm:t>
        <a:bodyPr/>
        <a:lstStyle/>
        <a:p>
          <a:r>
            <a:rPr lang="en-GB"/>
            <a:t>matches – Stores match details such as match date, teams, venue, winner, and toss decision.</a:t>
          </a:r>
          <a:endParaRPr lang="en-US"/>
        </a:p>
      </dgm:t>
    </dgm:pt>
    <dgm:pt modelId="{7506D882-E2A1-4E18-B4D7-3DE047069CD1}" type="parTrans" cxnId="{FE8973F6-BB96-4BBA-BA06-C508F867FBD4}">
      <dgm:prSet/>
      <dgm:spPr/>
      <dgm:t>
        <a:bodyPr/>
        <a:lstStyle/>
        <a:p>
          <a:endParaRPr lang="en-US"/>
        </a:p>
      </dgm:t>
    </dgm:pt>
    <dgm:pt modelId="{0ECC6C37-2434-4B40-96A1-5D7C7AE0E366}" type="sibTrans" cxnId="{FE8973F6-BB96-4BBA-BA06-C508F867FBD4}">
      <dgm:prSet/>
      <dgm:spPr/>
      <dgm:t>
        <a:bodyPr/>
        <a:lstStyle/>
        <a:p>
          <a:endParaRPr lang="en-US"/>
        </a:p>
      </dgm:t>
    </dgm:pt>
    <dgm:pt modelId="{D9D9B90F-6F7B-4191-A918-767E054990A0}">
      <dgm:prSet/>
      <dgm:spPr/>
      <dgm:t>
        <a:bodyPr/>
        <a:lstStyle/>
        <a:p>
          <a:r>
            <a:rPr lang="en-GB"/>
            <a:t>ball_by_ball – Contains detailed information for every ball bowled, including runs, extras, batsman, bowler, and over details.</a:t>
          </a:r>
          <a:endParaRPr lang="en-US"/>
        </a:p>
      </dgm:t>
    </dgm:pt>
    <dgm:pt modelId="{CAD75B21-E678-4AB4-9974-079F1ACDB2F8}" type="parTrans" cxnId="{F1E760B6-6997-47AD-B09B-1E1D23B6827C}">
      <dgm:prSet/>
      <dgm:spPr/>
      <dgm:t>
        <a:bodyPr/>
        <a:lstStyle/>
        <a:p>
          <a:endParaRPr lang="en-US"/>
        </a:p>
      </dgm:t>
    </dgm:pt>
    <dgm:pt modelId="{BF429C4B-C9E7-4613-9926-D12663E042C7}" type="sibTrans" cxnId="{F1E760B6-6997-47AD-B09B-1E1D23B6827C}">
      <dgm:prSet/>
      <dgm:spPr/>
      <dgm:t>
        <a:bodyPr/>
        <a:lstStyle/>
        <a:p>
          <a:endParaRPr lang="en-US"/>
        </a:p>
      </dgm:t>
    </dgm:pt>
    <dgm:pt modelId="{0A9D2BD1-3E7B-4DF3-9ABF-13BA50888CE5}">
      <dgm:prSet/>
      <dgm:spPr/>
      <dgm:t>
        <a:bodyPr/>
        <a:lstStyle/>
        <a:p>
          <a:r>
            <a:rPr lang="en-GB"/>
            <a:t>player – Includes player details such as player name, team, and playing role (batsman, bowler, all-rounder).</a:t>
          </a:r>
          <a:endParaRPr lang="en-US"/>
        </a:p>
      </dgm:t>
    </dgm:pt>
    <dgm:pt modelId="{082320A8-B186-416F-95D1-6D10A5BF2C78}" type="parTrans" cxnId="{805228C2-A29E-4F68-8496-2DBF139128B8}">
      <dgm:prSet/>
      <dgm:spPr/>
      <dgm:t>
        <a:bodyPr/>
        <a:lstStyle/>
        <a:p>
          <a:endParaRPr lang="en-US"/>
        </a:p>
      </dgm:t>
    </dgm:pt>
    <dgm:pt modelId="{467481A4-8DCC-4F69-A24A-A5C409F42DF6}" type="sibTrans" cxnId="{805228C2-A29E-4F68-8496-2DBF139128B8}">
      <dgm:prSet/>
      <dgm:spPr/>
      <dgm:t>
        <a:bodyPr/>
        <a:lstStyle/>
        <a:p>
          <a:endParaRPr lang="en-US"/>
        </a:p>
      </dgm:t>
    </dgm:pt>
    <dgm:pt modelId="{570C558C-F69C-4BBC-B4B8-A0BB1A1F929B}" type="pres">
      <dgm:prSet presAssocID="{95471B94-FBE0-435D-91DC-A3CC1BE54B49}" presName="diagram" presStyleCnt="0">
        <dgm:presLayoutVars>
          <dgm:dir/>
          <dgm:resizeHandles val="exact"/>
        </dgm:presLayoutVars>
      </dgm:prSet>
      <dgm:spPr/>
    </dgm:pt>
    <dgm:pt modelId="{1F0DE0E9-4770-4C1D-99E1-DACACAAD78E2}" type="pres">
      <dgm:prSet presAssocID="{717ADFD9-DFA2-4888-8CD8-3252A2B75A2B}" presName="node" presStyleLbl="node1" presStyleIdx="0" presStyleCnt="2">
        <dgm:presLayoutVars>
          <dgm:bulletEnabled val="1"/>
        </dgm:presLayoutVars>
      </dgm:prSet>
      <dgm:spPr/>
    </dgm:pt>
    <dgm:pt modelId="{0C93B0A9-7766-43BD-8C1C-F95CB31CB20A}" type="pres">
      <dgm:prSet presAssocID="{9522DFD9-D926-4B8A-AF17-0C649B8F6882}" presName="sibTrans" presStyleLbl="sibTrans2D1" presStyleIdx="0" presStyleCnt="1"/>
      <dgm:spPr/>
    </dgm:pt>
    <dgm:pt modelId="{388695A4-F865-4D78-B972-EBF302A0831F}" type="pres">
      <dgm:prSet presAssocID="{9522DFD9-D926-4B8A-AF17-0C649B8F6882}" presName="connectorText" presStyleLbl="sibTrans2D1" presStyleIdx="0" presStyleCnt="1"/>
      <dgm:spPr/>
    </dgm:pt>
    <dgm:pt modelId="{76CAF39B-D31F-48F2-BC8D-B31155D32570}" type="pres">
      <dgm:prSet presAssocID="{C613663B-B03D-4544-8169-E591AEDA9E61}" presName="node" presStyleLbl="node1" presStyleIdx="1" presStyleCnt="2">
        <dgm:presLayoutVars>
          <dgm:bulletEnabled val="1"/>
        </dgm:presLayoutVars>
      </dgm:prSet>
      <dgm:spPr/>
    </dgm:pt>
  </dgm:ptLst>
  <dgm:cxnLst>
    <dgm:cxn modelId="{8239F727-CB3B-4BF0-81B7-1AE5178BCC13}" type="presOf" srcId="{717ADFD9-DFA2-4888-8CD8-3252A2B75A2B}" destId="{1F0DE0E9-4770-4C1D-99E1-DACACAAD78E2}" srcOrd="0" destOrd="0" presId="urn:microsoft.com/office/officeart/2005/8/layout/process5"/>
    <dgm:cxn modelId="{7CDE665B-9CB9-4402-914F-060151652356}" type="presOf" srcId="{9522DFD9-D926-4B8A-AF17-0C649B8F6882}" destId="{0C93B0A9-7766-43BD-8C1C-F95CB31CB20A}" srcOrd="0" destOrd="0" presId="urn:microsoft.com/office/officeart/2005/8/layout/process5"/>
    <dgm:cxn modelId="{9ABC1B63-9D9E-4337-BC35-3A9357B33CFC}" type="presOf" srcId="{9522DFD9-D926-4B8A-AF17-0C649B8F6882}" destId="{388695A4-F865-4D78-B972-EBF302A0831F}" srcOrd="1" destOrd="0" presId="urn:microsoft.com/office/officeart/2005/8/layout/process5"/>
    <dgm:cxn modelId="{4EEAEA68-FFD3-47E7-8366-306BCE4F21F0}" type="presOf" srcId="{E537CFEC-BA7E-44D9-912A-4DB2A707C96A}" destId="{76CAF39B-D31F-48F2-BC8D-B31155D32570}" srcOrd="0" destOrd="1" presId="urn:microsoft.com/office/officeart/2005/8/layout/process5"/>
    <dgm:cxn modelId="{7CE07569-2809-4AA0-B67F-F460BD88B408}" srcId="{95471B94-FBE0-435D-91DC-A3CC1BE54B49}" destId="{717ADFD9-DFA2-4888-8CD8-3252A2B75A2B}" srcOrd="0" destOrd="0" parTransId="{E97F7A46-B47B-4ACF-A48C-6D45F035713B}" sibTransId="{9522DFD9-D926-4B8A-AF17-0C649B8F6882}"/>
    <dgm:cxn modelId="{B56A3D80-6BF2-4197-9789-64EE701A849F}" type="presOf" srcId="{D9D9B90F-6F7B-4191-A918-767E054990A0}" destId="{76CAF39B-D31F-48F2-BC8D-B31155D32570}" srcOrd="0" destOrd="2" presId="urn:microsoft.com/office/officeart/2005/8/layout/process5"/>
    <dgm:cxn modelId="{A0B48197-24AE-4F56-8DE8-511789ED2E24}" type="presOf" srcId="{95471B94-FBE0-435D-91DC-A3CC1BE54B49}" destId="{570C558C-F69C-4BBC-B4B8-A0BB1A1F929B}" srcOrd="0" destOrd="0" presId="urn:microsoft.com/office/officeart/2005/8/layout/process5"/>
    <dgm:cxn modelId="{9B7959A6-EDCC-422C-BDD3-BA348A4F2EDE}" type="presOf" srcId="{C613663B-B03D-4544-8169-E591AEDA9E61}" destId="{76CAF39B-D31F-48F2-BC8D-B31155D32570}" srcOrd="0" destOrd="0" presId="urn:microsoft.com/office/officeart/2005/8/layout/process5"/>
    <dgm:cxn modelId="{F1E760B6-6997-47AD-B09B-1E1D23B6827C}" srcId="{C613663B-B03D-4544-8169-E591AEDA9E61}" destId="{D9D9B90F-6F7B-4191-A918-767E054990A0}" srcOrd="1" destOrd="0" parTransId="{CAD75B21-E678-4AB4-9974-079F1ACDB2F8}" sibTransId="{BF429C4B-C9E7-4613-9926-D12663E042C7}"/>
    <dgm:cxn modelId="{805228C2-A29E-4F68-8496-2DBF139128B8}" srcId="{C613663B-B03D-4544-8169-E591AEDA9E61}" destId="{0A9D2BD1-3E7B-4DF3-9ABF-13BA50888CE5}" srcOrd="2" destOrd="0" parTransId="{082320A8-B186-416F-95D1-6D10A5BF2C78}" sibTransId="{467481A4-8DCC-4F69-A24A-A5C409F42DF6}"/>
    <dgm:cxn modelId="{A2E59EEA-F25E-41F5-B70E-5B4FCE5A05F1}" type="presOf" srcId="{0A9D2BD1-3E7B-4DF3-9ABF-13BA50888CE5}" destId="{76CAF39B-D31F-48F2-BC8D-B31155D32570}" srcOrd="0" destOrd="3" presId="urn:microsoft.com/office/officeart/2005/8/layout/process5"/>
    <dgm:cxn modelId="{A16CA6F2-6FC8-4A51-B3F0-3E79891684E3}" srcId="{95471B94-FBE0-435D-91DC-A3CC1BE54B49}" destId="{C613663B-B03D-4544-8169-E591AEDA9E61}" srcOrd="1" destOrd="0" parTransId="{1A025B58-19C3-4729-8529-DD2A512DF410}" sibTransId="{910084C4-811F-454A-971B-2C6030E77FC3}"/>
    <dgm:cxn modelId="{FE8973F6-BB96-4BBA-BA06-C508F867FBD4}" srcId="{C613663B-B03D-4544-8169-E591AEDA9E61}" destId="{E537CFEC-BA7E-44D9-912A-4DB2A707C96A}" srcOrd="0" destOrd="0" parTransId="{7506D882-E2A1-4E18-B4D7-3DE047069CD1}" sibTransId="{0ECC6C37-2434-4B40-96A1-5D7C7AE0E366}"/>
    <dgm:cxn modelId="{EC1FBA29-1D5C-471C-8A1A-06CB4702E822}" type="presParOf" srcId="{570C558C-F69C-4BBC-B4B8-A0BB1A1F929B}" destId="{1F0DE0E9-4770-4C1D-99E1-DACACAAD78E2}" srcOrd="0" destOrd="0" presId="urn:microsoft.com/office/officeart/2005/8/layout/process5"/>
    <dgm:cxn modelId="{9E49BC03-2092-4BA9-BC1F-48CC8B5E5756}" type="presParOf" srcId="{570C558C-F69C-4BBC-B4B8-A0BB1A1F929B}" destId="{0C93B0A9-7766-43BD-8C1C-F95CB31CB20A}" srcOrd="1" destOrd="0" presId="urn:microsoft.com/office/officeart/2005/8/layout/process5"/>
    <dgm:cxn modelId="{56F72563-BF38-4FA1-BDFB-39C67FAFCBA6}" type="presParOf" srcId="{0C93B0A9-7766-43BD-8C1C-F95CB31CB20A}" destId="{388695A4-F865-4D78-B972-EBF302A0831F}" srcOrd="0" destOrd="0" presId="urn:microsoft.com/office/officeart/2005/8/layout/process5"/>
    <dgm:cxn modelId="{2D809CF1-3028-4BE7-8784-07B1A6365FFF}" type="presParOf" srcId="{570C558C-F69C-4BBC-B4B8-A0BB1A1F929B}" destId="{76CAF39B-D31F-48F2-BC8D-B31155D32570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9462A3-F150-4AD1-8FAC-2B3418F4DD3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409059-F10D-4A5D-9486-148F1EEE55B1}">
      <dgm:prSet/>
      <dgm:spPr/>
      <dgm:t>
        <a:bodyPr/>
        <a:lstStyle/>
        <a:p>
          <a:r>
            <a:rPr lang="en-GB"/>
            <a:t>wickets_taken – Records details of every wicket taken, including the bowler and the dismissed batsman.</a:t>
          </a:r>
          <a:endParaRPr lang="en-US"/>
        </a:p>
      </dgm:t>
    </dgm:pt>
    <dgm:pt modelId="{B51AE35F-DFD2-4252-B910-3B7121C96912}" type="parTrans" cxnId="{69A69F33-4343-433F-94FD-36D1E0B660E2}">
      <dgm:prSet/>
      <dgm:spPr/>
      <dgm:t>
        <a:bodyPr/>
        <a:lstStyle/>
        <a:p>
          <a:endParaRPr lang="en-US"/>
        </a:p>
      </dgm:t>
    </dgm:pt>
    <dgm:pt modelId="{2C5D9CFC-6A85-4E8E-BC4D-7D275578D5AE}" type="sibTrans" cxnId="{69A69F33-4343-433F-94FD-36D1E0B660E2}">
      <dgm:prSet/>
      <dgm:spPr/>
      <dgm:t>
        <a:bodyPr/>
        <a:lstStyle/>
        <a:p>
          <a:endParaRPr lang="en-US"/>
        </a:p>
      </dgm:t>
    </dgm:pt>
    <dgm:pt modelId="{424D919C-F5BC-48E5-A4EF-4EF2C7E78849}">
      <dgm:prSet/>
      <dgm:spPr/>
      <dgm:t>
        <a:bodyPr/>
        <a:lstStyle/>
        <a:p>
          <a:r>
            <a:rPr lang="en-GB"/>
            <a:t>extra_runs – Stores information on extra runs given (wides, no-balls, leg byes).</a:t>
          </a:r>
          <a:endParaRPr lang="en-US"/>
        </a:p>
      </dgm:t>
    </dgm:pt>
    <dgm:pt modelId="{1F2F2A05-D354-4C7A-A803-03500672BFD0}" type="parTrans" cxnId="{48AAB008-8E2C-4B74-92D4-09E21AA0C383}">
      <dgm:prSet/>
      <dgm:spPr/>
      <dgm:t>
        <a:bodyPr/>
        <a:lstStyle/>
        <a:p>
          <a:endParaRPr lang="en-US"/>
        </a:p>
      </dgm:t>
    </dgm:pt>
    <dgm:pt modelId="{E068AE32-850B-4CAE-9856-B968A67B7E4D}" type="sibTrans" cxnId="{48AAB008-8E2C-4B74-92D4-09E21AA0C383}">
      <dgm:prSet/>
      <dgm:spPr/>
      <dgm:t>
        <a:bodyPr/>
        <a:lstStyle/>
        <a:p>
          <a:endParaRPr lang="en-US"/>
        </a:p>
      </dgm:t>
    </dgm:pt>
    <dgm:pt modelId="{6D8D97F1-306A-402B-A020-6C72466852C9}">
      <dgm:prSet/>
      <dgm:spPr/>
      <dgm:t>
        <a:bodyPr/>
        <a:lstStyle/>
        <a:p>
          <a:r>
            <a:rPr lang="en-GB"/>
            <a:t>venue – Provides information about match venues and their respective cities.</a:t>
          </a:r>
          <a:endParaRPr lang="en-US"/>
        </a:p>
      </dgm:t>
    </dgm:pt>
    <dgm:pt modelId="{FAC49D07-17EF-45C3-AC20-D8602CF7E309}" type="parTrans" cxnId="{5BD46698-D025-4D10-A353-326D7240EEDE}">
      <dgm:prSet/>
      <dgm:spPr/>
      <dgm:t>
        <a:bodyPr/>
        <a:lstStyle/>
        <a:p>
          <a:endParaRPr lang="en-US"/>
        </a:p>
      </dgm:t>
    </dgm:pt>
    <dgm:pt modelId="{29AF5D46-2BED-455E-9566-1AA238AA8C91}" type="sibTrans" cxnId="{5BD46698-D025-4D10-A353-326D7240EEDE}">
      <dgm:prSet/>
      <dgm:spPr/>
      <dgm:t>
        <a:bodyPr/>
        <a:lstStyle/>
        <a:p>
          <a:endParaRPr lang="en-US"/>
        </a:p>
      </dgm:t>
    </dgm:pt>
    <dgm:pt modelId="{654D3C00-DFA3-4254-9C03-27BD975834F6}">
      <dgm:prSet/>
      <dgm:spPr/>
      <dgm:t>
        <a:bodyPr/>
        <a:lstStyle/>
        <a:p>
          <a:r>
            <a:rPr lang="en-GB"/>
            <a:t>season – Lists all IPL seasons along with their unique season IDs.</a:t>
          </a:r>
          <a:endParaRPr lang="en-US"/>
        </a:p>
      </dgm:t>
    </dgm:pt>
    <dgm:pt modelId="{057A922B-7256-4660-8A3C-63947F7182AD}" type="parTrans" cxnId="{9A3FEB47-F318-44FE-9A7F-FF9C9A86C327}">
      <dgm:prSet/>
      <dgm:spPr/>
      <dgm:t>
        <a:bodyPr/>
        <a:lstStyle/>
        <a:p>
          <a:endParaRPr lang="en-US"/>
        </a:p>
      </dgm:t>
    </dgm:pt>
    <dgm:pt modelId="{BD10B486-B07C-47AD-B333-A86F9FA94915}" type="sibTrans" cxnId="{9A3FEB47-F318-44FE-9A7F-FF9C9A86C327}">
      <dgm:prSet/>
      <dgm:spPr/>
      <dgm:t>
        <a:bodyPr/>
        <a:lstStyle/>
        <a:p>
          <a:endParaRPr lang="en-US"/>
        </a:p>
      </dgm:t>
    </dgm:pt>
    <dgm:pt modelId="{0E4ECCC8-BDCB-4910-972D-3A6CC4775587}">
      <dgm:prSet/>
      <dgm:spPr/>
      <dgm:t>
        <a:bodyPr/>
        <a:lstStyle/>
        <a:p>
          <a:r>
            <a:rPr lang="en-GB"/>
            <a:t>batting_style – Defines whether a player is a right-handed or left-handed batsman.</a:t>
          </a:r>
          <a:endParaRPr lang="en-US"/>
        </a:p>
      </dgm:t>
    </dgm:pt>
    <dgm:pt modelId="{D257AD4A-1541-4F85-8A6B-27C52035F2A6}" type="parTrans" cxnId="{BD43CA27-70FC-4559-BF6C-7BBB3F9F9F64}">
      <dgm:prSet/>
      <dgm:spPr/>
      <dgm:t>
        <a:bodyPr/>
        <a:lstStyle/>
        <a:p>
          <a:endParaRPr lang="en-US"/>
        </a:p>
      </dgm:t>
    </dgm:pt>
    <dgm:pt modelId="{DEF95DE6-9AE9-4A57-92E8-98860DF2522D}" type="sibTrans" cxnId="{BD43CA27-70FC-4559-BF6C-7BBB3F9F9F64}">
      <dgm:prSet/>
      <dgm:spPr/>
      <dgm:t>
        <a:bodyPr/>
        <a:lstStyle/>
        <a:p>
          <a:endParaRPr lang="en-US"/>
        </a:p>
      </dgm:t>
    </dgm:pt>
    <dgm:pt modelId="{4DE72DE6-E4A9-4ED9-AE09-BCBFE2EAF10A}">
      <dgm:prSet/>
      <dgm:spPr/>
      <dgm:t>
        <a:bodyPr/>
        <a:lstStyle/>
        <a:p>
          <a:r>
            <a:rPr lang="en-GB"/>
            <a:t>bowling_style – Stores information on players' bowling types (e.g., right-arm fast, left-arm spin).</a:t>
          </a:r>
          <a:endParaRPr lang="en-US"/>
        </a:p>
      </dgm:t>
    </dgm:pt>
    <dgm:pt modelId="{B96A768C-FCAD-4133-A278-FB6EF43FA806}" type="parTrans" cxnId="{29D41BE0-7BF3-4515-9E35-B22C128087ED}">
      <dgm:prSet/>
      <dgm:spPr/>
      <dgm:t>
        <a:bodyPr/>
        <a:lstStyle/>
        <a:p>
          <a:endParaRPr lang="en-US"/>
        </a:p>
      </dgm:t>
    </dgm:pt>
    <dgm:pt modelId="{AD2BA2DE-9E24-479E-ADCD-5DDC4B23A654}" type="sibTrans" cxnId="{29D41BE0-7BF3-4515-9E35-B22C128087ED}">
      <dgm:prSet/>
      <dgm:spPr/>
      <dgm:t>
        <a:bodyPr/>
        <a:lstStyle/>
        <a:p>
          <a:endParaRPr lang="en-US"/>
        </a:p>
      </dgm:t>
    </dgm:pt>
    <dgm:pt modelId="{9B341D4B-B3CD-4CEC-8274-F24BF19058DC}">
      <dgm:prSet/>
      <dgm:spPr/>
      <dgm:t>
        <a:bodyPr/>
        <a:lstStyle/>
        <a:p>
          <a:r>
            <a:rPr lang="en-GB"/>
            <a:t>player_match – Links players to the matches they played in.</a:t>
          </a:r>
          <a:endParaRPr lang="en-US"/>
        </a:p>
      </dgm:t>
    </dgm:pt>
    <dgm:pt modelId="{98971A81-0535-44FD-B1E7-949F15B1ACC6}" type="parTrans" cxnId="{D5294AC6-77E2-4891-98EC-2511B6C46BFA}">
      <dgm:prSet/>
      <dgm:spPr/>
      <dgm:t>
        <a:bodyPr/>
        <a:lstStyle/>
        <a:p>
          <a:endParaRPr lang="en-US"/>
        </a:p>
      </dgm:t>
    </dgm:pt>
    <dgm:pt modelId="{CEFB643B-229B-4D53-88BF-79CD2AC3C771}" type="sibTrans" cxnId="{D5294AC6-77E2-4891-98EC-2511B6C46BFA}">
      <dgm:prSet/>
      <dgm:spPr/>
      <dgm:t>
        <a:bodyPr/>
        <a:lstStyle/>
        <a:p>
          <a:endParaRPr lang="en-US"/>
        </a:p>
      </dgm:t>
    </dgm:pt>
    <dgm:pt modelId="{F49C378D-538E-47DD-9120-66110EB724FA}" type="pres">
      <dgm:prSet presAssocID="{619462A3-F150-4AD1-8FAC-2B3418F4DD3D}" presName="Name0" presStyleCnt="0">
        <dgm:presLayoutVars>
          <dgm:dir/>
          <dgm:resizeHandles val="exact"/>
        </dgm:presLayoutVars>
      </dgm:prSet>
      <dgm:spPr/>
    </dgm:pt>
    <dgm:pt modelId="{46EB354B-78E1-47D9-8CEA-AC823A343F26}" type="pres">
      <dgm:prSet presAssocID="{DA409059-F10D-4A5D-9486-148F1EEE55B1}" presName="node" presStyleLbl="node1" presStyleIdx="0" presStyleCnt="7">
        <dgm:presLayoutVars>
          <dgm:bulletEnabled val="1"/>
        </dgm:presLayoutVars>
      </dgm:prSet>
      <dgm:spPr/>
    </dgm:pt>
    <dgm:pt modelId="{51560B44-A009-4AB3-B423-0744AD407C54}" type="pres">
      <dgm:prSet presAssocID="{2C5D9CFC-6A85-4E8E-BC4D-7D275578D5AE}" presName="sibTrans" presStyleLbl="sibTrans1D1" presStyleIdx="0" presStyleCnt="6"/>
      <dgm:spPr/>
    </dgm:pt>
    <dgm:pt modelId="{AC256523-D219-46CC-AB43-6161DE77BC8C}" type="pres">
      <dgm:prSet presAssocID="{2C5D9CFC-6A85-4E8E-BC4D-7D275578D5AE}" presName="connectorText" presStyleLbl="sibTrans1D1" presStyleIdx="0" presStyleCnt="6"/>
      <dgm:spPr/>
    </dgm:pt>
    <dgm:pt modelId="{B55CDDAA-F030-4338-85F8-F26D2A402450}" type="pres">
      <dgm:prSet presAssocID="{424D919C-F5BC-48E5-A4EF-4EF2C7E78849}" presName="node" presStyleLbl="node1" presStyleIdx="1" presStyleCnt="7">
        <dgm:presLayoutVars>
          <dgm:bulletEnabled val="1"/>
        </dgm:presLayoutVars>
      </dgm:prSet>
      <dgm:spPr/>
    </dgm:pt>
    <dgm:pt modelId="{F1961E9C-02FA-4184-AC74-80E0417A6B5D}" type="pres">
      <dgm:prSet presAssocID="{E068AE32-850B-4CAE-9856-B968A67B7E4D}" presName="sibTrans" presStyleLbl="sibTrans1D1" presStyleIdx="1" presStyleCnt="6"/>
      <dgm:spPr/>
    </dgm:pt>
    <dgm:pt modelId="{AC72037B-58A8-4A62-A9F0-4DEF44FA37D9}" type="pres">
      <dgm:prSet presAssocID="{E068AE32-850B-4CAE-9856-B968A67B7E4D}" presName="connectorText" presStyleLbl="sibTrans1D1" presStyleIdx="1" presStyleCnt="6"/>
      <dgm:spPr/>
    </dgm:pt>
    <dgm:pt modelId="{1682418D-E17D-45AB-BB78-AA9B49CCA81F}" type="pres">
      <dgm:prSet presAssocID="{6D8D97F1-306A-402B-A020-6C72466852C9}" presName="node" presStyleLbl="node1" presStyleIdx="2" presStyleCnt="7">
        <dgm:presLayoutVars>
          <dgm:bulletEnabled val="1"/>
        </dgm:presLayoutVars>
      </dgm:prSet>
      <dgm:spPr/>
    </dgm:pt>
    <dgm:pt modelId="{F979EAE3-F059-4AFC-BAE1-9BD113D7B6D7}" type="pres">
      <dgm:prSet presAssocID="{29AF5D46-2BED-455E-9566-1AA238AA8C91}" presName="sibTrans" presStyleLbl="sibTrans1D1" presStyleIdx="2" presStyleCnt="6"/>
      <dgm:spPr/>
    </dgm:pt>
    <dgm:pt modelId="{7ABFA79D-9A21-4269-B249-3623E652581E}" type="pres">
      <dgm:prSet presAssocID="{29AF5D46-2BED-455E-9566-1AA238AA8C91}" presName="connectorText" presStyleLbl="sibTrans1D1" presStyleIdx="2" presStyleCnt="6"/>
      <dgm:spPr/>
    </dgm:pt>
    <dgm:pt modelId="{94981011-4A72-415D-A3F1-65DFA851F1AA}" type="pres">
      <dgm:prSet presAssocID="{654D3C00-DFA3-4254-9C03-27BD975834F6}" presName="node" presStyleLbl="node1" presStyleIdx="3" presStyleCnt="7">
        <dgm:presLayoutVars>
          <dgm:bulletEnabled val="1"/>
        </dgm:presLayoutVars>
      </dgm:prSet>
      <dgm:spPr/>
    </dgm:pt>
    <dgm:pt modelId="{DBCECC5A-7C7C-4F6C-BD27-B3811C8912B4}" type="pres">
      <dgm:prSet presAssocID="{BD10B486-B07C-47AD-B333-A86F9FA94915}" presName="sibTrans" presStyleLbl="sibTrans1D1" presStyleIdx="3" presStyleCnt="6"/>
      <dgm:spPr/>
    </dgm:pt>
    <dgm:pt modelId="{8A32BA12-2533-4B43-9D58-F37820CB4245}" type="pres">
      <dgm:prSet presAssocID="{BD10B486-B07C-47AD-B333-A86F9FA94915}" presName="connectorText" presStyleLbl="sibTrans1D1" presStyleIdx="3" presStyleCnt="6"/>
      <dgm:spPr/>
    </dgm:pt>
    <dgm:pt modelId="{77D50B78-E478-456B-8A4F-851AA435C758}" type="pres">
      <dgm:prSet presAssocID="{0E4ECCC8-BDCB-4910-972D-3A6CC4775587}" presName="node" presStyleLbl="node1" presStyleIdx="4" presStyleCnt="7">
        <dgm:presLayoutVars>
          <dgm:bulletEnabled val="1"/>
        </dgm:presLayoutVars>
      </dgm:prSet>
      <dgm:spPr/>
    </dgm:pt>
    <dgm:pt modelId="{583D2FB9-36FE-41A6-85C1-3199B64C33F0}" type="pres">
      <dgm:prSet presAssocID="{DEF95DE6-9AE9-4A57-92E8-98860DF2522D}" presName="sibTrans" presStyleLbl="sibTrans1D1" presStyleIdx="4" presStyleCnt="6"/>
      <dgm:spPr/>
    </dgm:pt>
    <dgm:pt modelId="{79651AD8-EC46-48FB-8263-F663DD0CEEDA}" type="pres">
      <dgm:prSet presAssocID="{DEF95DE6-9AE9-4A57-92E8-98860DF2522D}" presName="connectorText" presStyleLbl="sibTrans1D1" presStyleIdx="4" presStyleCnt="6"/>
      <dgm:spPr/>
    </dgm:pt>
    <dgm:pt modelId="{1597456E-E83F-4E2C-A8FA-EF01BF1393ED}" type="pres">
      <dgm:prSet presAssocID="{4DE72DE6-E4A9-4ED9-AE09-BCBFE2EAF10A}" presName="node" presStyleLbl="node1" presStyleIdx="5" presStyleCnt="7">
        <dgm:presLayoutVars>
          <dgm:bulletEnabled val="1"/>
        </dgm:presLayoutVars>
      </dgm:prSet>
      <dgm:spPr/>
    </dgm:pt>
    <dgm:pt modelId="{8230CD94-665A-4D61-8BC3-0650205A70E8}" type="pres">
      <dgm:prSet presAssocID="{AD2BA2DE-9E24-479E-ADCD-5DDC4B23A654}" presName="sibTrans" presStyleLbl="sibTrans1D1" presStyleIdx="5" presStyleCnt="6"/>
      <dgm:spPr/>
    </dgm:pt>
    <dgm:pt modelId="{E7FA0198-1A41-4EDD-8C00-337B66417E5D}" type="pres">
      <dgm:prSet presAssocID="{AD2BA2DE-9E24-479E-ADCD-5DDC4B23A654}" presName="connectorText" presStyleLbl="sibTrans1D1" presStyleIdx="5" presStyleCnt="6"/>
      <dgm:spPr/>
    </dgm:pt>
    <dgm:pt modelId="{1614E419-D796-492F-803E-57470ADA81DA}" type="pres">
      <dgm:prSet presAssocID="{9B341D4B-B3CD-4CEC-8274-F24BF19058DC}" presName="node" presStyleLbl="node1" presStyleIdx="6" presStyleCnt="7">
        <dgm:presLayoutVars>
          <dgm:bulletEnabled val="1"/>
        </dgm:presLayoutVars>
      </dgm:prSet>
      <dgm:spPr/>
    </dgm:pt>
  </dgm:ptLst>
  <dgm:cxnLst>
    <dgm:cxn modelId="{48AAB008-8E2C-4B74-92D4-09E21AA0C383}" srcId="{619462A3-F150-4AD1-8FAC-2B3418F4DD3D}" destId="{424D919C-F5BC-48E5-A4EF-4EF2C7E78849}" srcOrd="1" destOrd="0" parTransId="{1F2F2A05-D354-4C7A-A803-03500672BFD0}" sibTransId="{E068AE32-850B-4CAE-9856-B968A67B7E4D}"/>
    <dgm:cxn modelId="{ADAAE018-6B64-490B-B0FD-598FD7EBE69F}" type="presOf" srcId="{424D919C-F5BC-48E5-A4EF-4EF2C7E78849}" destId="{B55CDDAA-F030-4338-85F8-F26D2A402450}" srcOrd="0" destOrd="0" presId="urn:microsoft.com/office/officeart/2016/7/layout/RepeatingBendingProcessNew"/>
    <dgm:cxn modelId="{051D921F-62F8-4628-ADEB-31CFC13FA22F}" type="presOf" srcId="{2C5D9CFC-6A85-4E8E-BC4D-7D275578D5AE}" destId="{51560B44-A009-4AB3-B423-0744AD407C54}" srcOrd="0" destOrd="0" presId="urn:microsoft.com/office/officeart/2016/7/layout/RepeatingBendingProcessNew"/>
    <dgm:cxn modelId="{BD43CA27-70FC-4559-BF6C-7BBB3F9F9F64}" srcId="{619462A3-F150-4AD1-8FAC-2B3418F4DD3D}" destId="{0E4ECCC8-BDCB-4910-972D-3A6CC4775587}" srcOrd="4" destOrd="0" parTransId="{D257AD4A-1541-4F85-8A6B-27C52035F2A6}" sibTransId="{DEF95DE6-9AE9-4A57-92E8-98860DF2522D}"/>
    <dgm:cxn modelId="{02EE0229-24E6-4CCA-A7B3-779AAD90BB93}" type="presOf" srcId="{E068AE32-850B-4CAE-9856-B968A67B7E4D}" destId="{AC72037B-58A8-4A62-A9F0-4DEF44FA37D9}" srcOrd="1" destOrd="0" presId="urn:microsoft.com/office/officeart/2016/7/layout/RepeatingBendingProcessNew"/>
    <dgm:cxn modelId="{69A69F33-4343-433F-94FD-36D1E0B660E2}" srcId="{619462A3-F150-4AD1-8FAC-2B3418F4DD3D}" destId="{DA409059-F10D-4A5D-9486-148F1EEE55B1}" srcOrd="0" destOrd="0" parTransId="{B51AE35F-DFD2-4252-B910-3B7121C96912}" sibTransId="{2C5D9CFC-6A85-4E8E-BC4D-7D275578D5AE}"/>
    <dgm:cxn modelId="{E719AA33-F1AD-4372-8594-809F59428D7A}" type="presOf" srcId="{654D3C00-DFA3-4254-9C03-27BD975834F6}" destId="{94981011-4A72-415D-A3F1-65DFA851F1AA}" srcOrd="0" destOrd="0" presId="urn:microsoft.com/office/officeart/2016/7/layout/RepeatingBendingProcessNew"/>
    <dgm:cxn modelId="{B8160338-FD5C-45B0-A483-57412BA64C49}" type="presOf" srcId="{BD10B486-B07C-47AD-B333-A86F9FA94915}" destId="{8A32BA12-2533-4B43-9D58-F37820CB4245}" srcOrd="1" destOrd="0" presId="urn:microsoft.com/office/officeart/2016/7/layout/RepeatingBendingProcessNew"/>
    <dgm:cxn modelId="{F9FC8144-3143-481F-9716-24614182141E}" type="presOf" srcId="{DA409059-F10D-4A5D-9486-148F1EEE55B1}" destId="{46EB354B-78E1-47D9-8CEA-AC823A343F26}" srcOrd="0" destOrd="0" presId="urn:microsoft.com/office/officeart/2016/7/layout/RepeatingBendingProcessNew"/>
    <dgm:cxn modelId="{9A3FEB47-F318-44FE-9A7F-FF9C9A86C327}" srcId="{619462A3-F150-4AD1-8FAC-2B3418F4DD3D}" destId="{654D3C00-DFA3-4254-9C03-27BD975834F6}" srcOrd="3" destOrd="0" parTransId="{057A922B-7256-4660-8A3C-63947F7182AD}" sibTransId="{BD10B486-B07C-47AD-B333-A86F9FA94915}"/>
    <dgm:cxn modelId="{42C2F867-81E1-4873-A2F3-DB5070549E6C}" type="presOf" srcId="{AD2BA2DE-9E24-479E-ADCD-5DDC4B23A654}" destId="{8230CD94-665A-4D61-8BC3-0650205A70E8}" srcOrd="0" destOrd="0" presId="urn:microsoft.com/office/officeart/2016/7/layout/RepeatingBendingProcessNew"/>
    <dgm:cxn modelId="{D3373069-F3DA-4035-B197-E0D0C2826F52}" type="presOf" srcId="{E068AE32-850B-4CAE-9856-B968A67B7E4D}" destId="{F1961E9C-02FA-4184-AC74-80E0417A6B5D}" srcOrd="0" destOrd="0" presId="urn:microsoft.com/office/officeart/2016/7/layout/RepeatingBendingProcessNew"/>
    <dgm:cxn modelId="{3C128F50-9B2D-41F6-8232-FF35E3C639F8}" type="presOf" srcId="{29AF5D46-2BED-455E-9566-1AA238AA8C91}" destId="{F979EAE3-F059-4AFC-BAE1-9BD113D7B6D7}" srcOrd="0" destOrd="0" presId="urn:microsoft.com/office/officeart/2016/7/layout/RepeatingBendingProcessNew"/>
    <dgm:cxn modelId="{4AF1CB7C-59B0-4A6A-85D0-C22AE16085B4}" type="presOf" srcId="{29AF5D46-2BED-455E-9566-1AA238AA8C91}" destId="{7ABFA79D-9A21-4269-B249-3623E652581E}" srcOrd="1" destOrd="0" presId="urn:microsoft.com/office/officeart/2016/7/layout/RepeatingBendingProcessNew"/>
    <dgm:cxn modelId="{B820618A-CB14-40DE-9D03-79D5BA5AB052}" type="presOf" srcId="{DEF95DE6-9AE9-4A57-92E8-98860DF2522D}" destId="{583D2FB9-36FE-41A6-85C1-3199B64C33F0}" srcOrd="0" destOrd="0" presId="urn:microsoft.com/office/officeart/2016/7/layout/RepeatingBendingProcessNew"/>
    <dgm:cxn modelId="{AE0ACB8C-F151-47F7-8B73-F37EB37CFEDB}" type="presOf" srcId="{2C5D9CFC-6A85-4E8E-BC4D-7D275578D5AE}" destId="{AC256523-D219-46CC-AB43-6161DE77BC8C}" srcOrd="1" destOrd="0" presId="urn:microsoft.com/office/officeart/2016/7/layout/RepeatingBendingProcessNew"/>
    <dgm:cxn modelId="{5BD46698-D025-4D10-A353-326D7240EEDE}" srcId="{619462A3-F150-4AD1-8FAC-2B3418F4DD3D}" destId="{6D8D97F1-306A-402B-A020-6C72466852C9}" srcOrd="2" destOrd="0" parTransId="{FAC49D07-17EF-45C3-AC20-D8602CF7E309}" sibTransId="{29AF5D46-2BED-455E-9566-1AA238AA8C91}"/>
    <dgm:cxn modelId="{656610A8-041E-4CDB-8F63-BDB0AC79BCE4}" type="presOf" srcId="{9B341D4B-B3CD-4CEC-8274-F24BF19058DC}" destId="{1614E419-D796-492F-803E-57470ADA81DA}" srcOrd="0" destOrd="0" presId="urn:microsoft.com/office/officeart/2016/7/layout/RepeatingBendingProcessNew"/>
    <dgm:cxn modelId="{360515AA-9684-4E9F-8243-DF489B04750E}" type="presOf" srcId="{DEF95DE6-9AE9-4A57-92E8-98860DF2522D}" destId="{79651AD8-EC46-48FB-8263-F663DD0CEEDA}" srcOrd="1" destOrd="0" presId="urn:microsoft.com/office/officeart/2016/7/layout/RepeatingBendingProcessNew"/>
    <dgm:cxn modelId="{E3434CB0-25E5-4821-9F4C-00A8CE0BB662}" type="presOf" srcId="{4DE72DE6-E4A9-4ED9-AE09-BCBFE2EAF10A}" destId="{1597456E-E83F-4E2C-A8FA-EF01BF1393ED}" srcOrd="0" destOrd="0" presId="urn:microsoft.com/office/officeart/2016/7/layout/RepeatingBendingProcessNew"/>
    <dgm:cxn modelId="{D26650B4-1B03-49EA-8DEE-9F9562915F8A}" type="presOf" srcId="{BD10B486-B07C-47AD-B333-A86F9FA94915}" destId="{DBCECC5A-7C7C-4F6C-BD27-B3811C8912B4}" srcOrd="0" destOrd="0" presId="urn:microsoft.com/office/officeart/2016/7/layout/RepeatingBendingProcessNew"/>
    <dgm:cxn modelId="{D5294AC6-77E2-4891-98EC-2511B6C46BFA}" srcId="{619462A3-F150-4AD1-8FAC-2B3418F4DD3D}" destId="{9B341D4B-B3CD-4CEC-8274-F24BF19058DC}" srcOrd="6" destOrd="0" parTransId="{98971A81-0535-44FD-B1E7-949F15B1ACC6}" sibTransId="{CEFB643B-229B-4D53-88BF-79CD2AC3C771}"/>
    <dgm:cxn modelId="{71BA84C7-C71D-4F2E-B167-99728D350AC4}" type="presOf" srcId="{619462A3-F150-4AD1-8FAC-2B3418F4DD3D}" destId="{F49C378D-538E-47DD-9120-66110EB724FA}" srcOrd="0" destOrd="0" presId="urn:microsoft.com/office/officeart/2016/7/layout/RepeatingBendingProcessNew"/>
    <dgm:cxn modelId="{D96AE3D4-DF7A-4696-8294-DED13F2CCCC9}" type="presOf" srcId="{6D8D97F1-306A-402B-A020-6C72466852C9}" destId="{1682418D-E17D-45AB-BB78-AA9B49CCA81F}" srcOrd="0" destOrd="0" presId="urn:microsoft.com/office/officeart/2016/7/layout/RepeatingBendingProcessNew"/>
    <dgm:cxn modelId="{29D41BE0-7BF3-4515-9E35-B22C128087ED}" srcId="{619462A3-F150-4AD1-8FAC-2B3418F4DD3D}" destId="{4DE72DE6-E4A9-4ED9-AE09-BCBFE2EAF10A}" srcOrd="5" destOrd="0" parTransId="{B96A768C-FCAD-4133-A278-FB6EF43FA806}" sibTransId="{AD2BA2DE-9E24-479E-ADCD-5DDC4B23A654}"/>
    <dgm:cxn modelId="{59B12BF2-1345-4693-9CA4-89D34872926D}" type="presOf" srcId="{0E4ECCC8-BDCB-4910-972D-3A6CC4775587}" destId="{77D50B78-E478-456B-8A4F-851AA435C758}" srcOrd="0" destOrd="0" presId="urn:microsoft.com/office/officeart/2016/7/layout/RepeatingBendingProcessNew"/>
    <dgm:cxn modelId="{7D2989F3-B7E1-456C-8DA7-0F374776AFCC}" type="presOf" srcId="{AD2BA2DE-9E24-479E-ADCD-5DDC4B23A654}" destId="{E7FA0198-1A41-4EDD-8C00-337B66417E5D}" srcOrd="1" destOrd="0" presId="urn:microsoft.com/office/officeart/2016/7/layout/RepeatingBendingProcessNew"/>
    <dgm:cxn modelId="{2D3EAAEB-E5CF-464D-856B-6FB35E71DDFB}" type="presParOf" srcId="{F49C378D-538E-47DD-9120-66110EB724FA}" destId="{46EB354B-78E1-47D9-8CEA-AC823A343F26}" srcOrd="0" destOrd="0" presId="urn:microsoft.com/office/officeart/2016/7/layout/RepeatingBendingProcessNew"/>
    <dgm:cxn modelId="{4C0976F2-EF28-4C60-B55B-CE14ADBDF149}" type="presParOf" srcId="{F49C378D-538E-47DD-9120-66110EB724FA}" destId="{51560B44-A009-4AB3-B423-0744AD407C54}" srcOrd="1" destOrd="0" presId="urn:microsoft.com/office/officeart/2016/7/layout/RepeatingBendingProcessNew"/>
    <dgm:cxn modelId="{59C09DD7-D92F-44D4-B1CE-648145076D13}" type="presParOf" srcId="{51560B44-A009-4AB3-B423-0744AD407C54}" destId="{AC256523-D219-46CC-AB43-6161DE77BC8C}" srcOrd="0" destOrd="0" presId="urn:microsoft.com/office/officeart/2016/7/layout/RepeatingBendingProcessNew"/>
    <dgm:cxn modelId="{6F81841D-4654-4F21-A36B-42FFE7163E1B}" type="presParOf" srcId="{F49C378D-538E-47DD-9120-66110EB724FA}" destId="{B55CDDAA-F030-4338-85F8-F26D2A402450}" srcOrd="2" destOrd="0" presId="urn:microsoft.com/office/officeart/2016/7/layout/RepeatingBendingProcessNew"/>
    <dgm:cxn modelId="{E8182A16-58BE-4CA1-8A34-21E764853D6D}" type="presParOf" srcId="{F49C378D-538E-47DD-9120-66110EB724FA}" destId="{F1961E9C-02FA-4184-AC74-80E0417A6B5D}" srcOrd="3" destOrd="0" presId="urn:microsoft.com/office/officeart/2016/7/layout/RepeatingBendingProcessNew"/>
    <dgm:cxn modelId="{A8FB62DE-95C5-4D73-8EF9-B3DB0F2C4B0E}" type="presParOf" srcId="{F1961E9C-02FA-4184-AC74-80E0417A6B5D}" destId="{AC72037B-58A8-4A62-A9F0-4DEF44FA37D9}" srcOrd="0" destOrd="0" presId="urn:microsoft.com/office/officeart/2016/7/layout/RepeatingBendingProcessNew"/>
    <dgm:cxn modelId="{E771EDFB-D93D-4EB3-AFE0-8583D8B0D9A1}" type="presParOf" srcId="{F49C378D-538E-47DD-9120-66110EB724FA}" destId="{1682418D-E17D-45AB-BB78-AA9B49CCA81F}" srcOrd="4" destOrd="0" presId="urn:microsoft.com/office/officeart/2016/7/layout/RepeatingBendingProcessNew"/>
    <dgm:cxn modelId="{5AE7B9BD-1D8B-42C1-B3CA-4C05958A3DBE}" type="presParOf" srcId="{F49C378D-538E-47DD-9120-66110EB724FA}" destId="{F979EAE3-F059-4AFC-BAE1-9BD113D7B6D7}" srcOrd="5" destOrd="0" presId="urn:microsoft.com/office/officeart/2016/7/layout/RepeatingBendingProcessNew"/>
    <dgm:cxn modelId="{22FB1DAF-B95C-466C-BE4D-A9BC8ADA7114}" type="presParOf" srcId="{F979EAE3-F059-4AFC-BAE1-9BD113D7B6D7}" destId="{7ABFA79D-9A21-4269-B249-3623E652581E}" srcOrd="0" destOrd="0" presId="urn:microsoft.com/office/officeart/2016/7/layout/RepeatingBendingProcessNew"/>
    <dgm:cxn modelId="{BA6BC4C0-07B2-4E76-8BC0-676E108A85B6}" type="presParOf" srcId="{F49C378D-538E-47DD-9120-66110EB724FA}" destId="{94981011-4A72-415D-A3F1-65DFA851F1AA}" srcOrd="6" destOrd="0" presId="urn:microsoft.com/office/officeart/2016/7/layout/RepeatingBendingProcessNew"/>
    <dgm:cxn modelId="{6AACE85D-918D-41F0-ABBB-F025A9FFDCCB}" type="presParOf" srcId="{F49C378D-538E-47DD-9120-66110EB724FA}" destId="{DBCECC5A-7C7C-4F6C-BD27-B3811C8912B4}" srcOrd="7" destOrd="0" presId="urn:microsoft.com/office/officeart/2016/7/layout/RepeatingBendingProcessNew"/>
    <dgm:cxn modelId="{A5EF3134-F29D-402B-A177-DBFEE38283A6}" type="presParOf" srcId="{DBCECC5A-7C7C-4F6C-BD27-B3811C8912B4}" destId="{8A32BA12-2533-4B43-9D58-F37820CB4245}" srcOrd="0" destOrd="0" presId="urn:microsoft.com/office/officeart/2016/7/layout/RepeatingBendingProcessNew"/>
    <dgm:cxn modelId="{57578AC1-4B72-4B8C-BE06-5568A65DA5A4}" type="presParOf" srcId="{F49C378D-538E-47DD-9120-66110EB724FA}" destId="{77D50B78-E478-456B-8A4F-851AA435C758}" srcOrd="8" destOrd="0" presId="urn:microsoft.com/office/officeart/2016/7/layout/RepeatingBendingProcessNew"/>
    <dgm:cxn modelId="{1508F7BB-D5FC-47AF-ACA5-98E653AF99C7}" type="presParOf" srcId="{F49C378D-538E-47DD-9120-66110EB724FA}" destId="{583D2FB9-36FE-41A6-85C1-3199B64C33F0}" srcOrd="9" destOrd="0" presId="urn:microsoft.com/office/officeart/2016/7/layout/RepeatingBendingProcessNew"/>
    <dgm:cxn modelId="{058B8AE2-9AC3-461E-9CB5-2B6E19C44D31}" type="presParOf" srcId="{583D2FB9-36FE-41A6-85C1-3199B64C33F0}" destId="{79651AD8-EC46-48FB-8263-F663DD0CEEDA}" srcOrd="0" destOrd="0" presId="urn:microsoft.com/office/officeart/2016/7/layout/RepeatingBendingProcessNew"/>
    <dgm:cxn modelId="{D0EEB731-3918-4147-AB9F-319FC0B66D6E}" type="presParOf" srcId="{F49C378D-538E-47DD-9120-66110EB724FA}" destId="{1597456E-E83F-4E2C-A8FA-EF01BF1393ED}" srcOrd="10" destOrd="0" presId="urn:microsoft.com/office/officeart/2016/7/layout/RepeatingBendingProcessNew"/>
    <dgm:cxn modelId="{DFBD856A-401E-42AC-B7BB-295D6F75A1CF}" type="presParOf" srcId="{F49C378D-538E-47DD-9120-66110EB724FA}" destId="{8230CD94-665A-4D61-8BC3-0650205A70E8}" srcOrd="11" destOrd="0" presId="urn:microsoft.com/office/officeart/2016/7/layout/RepeatingBendingProcessNew"/>
    <dgm:cxn modelId="{F4537057-BEEB-44B7-8BFC-C690F9C3405C}" type="presParOf" srcId="{8230CD94-665A-4D61-8BC3-0650205A70E8}" destId="{E7FA0198-1A41-4EDD-8C00-337B66417E5D}" srcOrd="0" destOrd="0" presId="urn:microsoft.com/office/officeart/2016/7/layout/RepeatingBendingProcessNew"/>
    <dgm:cxn modelId="{2E79021B-51FA-4612-8695-90BCA581756C}" type="presParOf" srcId="{F49C378D-538E-47DD-9120-66110EB724FA}" destId="{1614E419-D796-492F-803E-57470ADA81DA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DE0E9-4770-4C1D-99E1-DACACAAD78E2}">
      <dsp:nvSpPr>
        <dsp:cNvPr id="0" name=""/>
        <dsp:cNvSpPr/>
      </dsp:nvSpPr>
      <dsp:spPr>
        <a:xfrm>
          <a:off x="1686" y="730546"/>
          <a:ext cx="3596844" cy="2158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The dataset consists of multiple tables that store IPL match details, player stats, and performance metrics.</a:t>
          </a:r>
          <a:endParaRPr lang="en-US" sz="1700" kern="1200"/>
        </a:p>
      </dsp:txBody>
      <dsp:txXfrm>
        <a:off x="64895" y="793755"/>
        <a:ext cx="3470426" cy="2031688"/>
      </dsp:txXfrm>
    </dsp:sp>
    <dsp:sp modelId="{0C93B0A9-7766-43BD-8C1C-F95CB31CB20A}">
      <dsp:nvSpPr>
        <dsp:cNvPr id="0" name=""/>
        <dsp:cNvSpPr/>
      </dsp:nvSpPr>
      <dsp:spPr>
        <a:xfrm>
          <a:off x="3915053" y="1363591"/>
          <a:ext cx="762531" cy="8920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915053" y="1541994"/>
        <a:ext cx="533772" cy="535211"/>
      </dsp:txXfrm>
    </dsp:sp>
    <dsp:sp modelId="{76CAF39B-D31F-48F2-BC8D-B31155D32570}">
      <dsp:nvSpPr>
        <dsp:cNvPr id="0" name=""/>
        <dsp:cNvSpPr/>
      </dsp:nvSpPr>
      <dsp:spPr>
        <a:xfrm>
          <a:off x="5037268" y="730546"/>
          <a:ext cx="3596844" cy="2158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Main Tables Used: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matches – Stores match details such as match date, teams, venue, winner, and toss decision.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ball_by_ball – Contains detailed information for every ball bowled, including runs, extras, batsman, bowler, and over details.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player – Includes player details such as player name, team, and playing role (batsman, bowler, all-rounder).</a:t>
          </a:r>
          <a:endParaRPr lang="en-US" sz="1300" kern="1200"/>
        </a:p>
      </dsp:txBody>
      <dsp:txXfrm>
        <a:off x="5100477" y="793755"/>
        <a:ext cx="3470426" cy="2031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560B44-A009-4AB3-B423-0744AD407C54}">
      <dsp:nvSpPr>
        <dsp:cNvPr id="0" name=""/>
        <dsp:cNvSpPr/>
      </dsp:nvSpPr>
      <dsp:spPr>
        <a:xfrm>
          <a:off x="1840507" y="1000035"/>
          <a:ext cx="392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73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291" y="1043638"/>
        <a:ext cx="21166" cy="4233"/>
      </dsp:txXfrm>
    </dsp:sp>
    <dsp:sp modelId="{46EB354B-78E1-47D9-8CEA-AC823A343F26}">
      <dsp:nvSpPr>
        <dsp:cNvPr id="0" name=""/>
        <dsp:cNvSpPr/>
      </dsp:nvSpPr>
      <dsp:spPr>
        <a:xfrm>
          <a:off x="1718" y="493578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wickets_taken – Records details of every wicket taken, including the bowler and the dismissed batsman.</a:t>
          </a:r>
          <a:endParaRPr lang="en-US" sz="1300" kern="1200"/>
        </a:p>
      </dsp:txBody>
      <dsp:txXfrm>
        <a:off x="1718" y="493578"/>
        <a:ext cx="1840589" cy="1104353"/>
      </dsp:txXfrm>
    </dsp:sp>
    <dsp:sp modelId="{F1961E9C-02FA-4184-AC74-80E0417A6B5D}">
      <dsp:nvSpPr>
        <dsp:cNvPr id="0" name=""/>
        <dsp:cNvSpPr/>
      </dsp:nvSpPr>
      <dsp:spPr>
        <a:xfrm>
          <a:off x="4104432" y="1000035"/>
          <a:ext cx="392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73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0216" y="1043638"/>
        <a:ext cx="21166" cy="4233"/>
      </dsp:txXfrm>
    </dsp:sp>
    <dsp:sp modelId="{B55CDDAA-F030-4338-85F8-F26D2A402450}">
      <dsp:nvSpPr>
        <dsp:cNvPr id="0" name=""/>
        <dsp:cNvSpPr/>
      </dsp:nvSpPr>
      <dsp:spPr>
        <a:xfrm>
          <a:off x="2265643" y="493578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extra_runs – Stores information on extra runs given (wides, no-balls, leg byes).</a:t>
          </a:r>
          <a:endParaRPr lang="en-US" sz="1300" kern="1200"/>
        </a:p>
      </dsp:txBody>
      <dsp:txXfrm>
        <a:off x="2265643" y="493578"/>
        <a:ext cx="1840589" cy="1104353"/>
      </dsp:txXfrm>
    </dsp:sp>
    <dsp:sp modelId="{F979EAE3-F059-4AFC-BAE1-9BD113D7B6D7}">
      <dsp:nvSpPr>
        <dsp:cNvPr id="0" name=""/>
        <dsp:cNvSpPr/>
      </dsp:nvSpPr>
      <dsp:spPr>
        <a:xfrm>
          <a:off x="6368356" y="1000035"/>
          <a:ext cx="392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73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54141" y="1043638"/>
        <a:ext cx="21166" cy="4233"/>
      </dsp:txXfrm>
    </dsp:sp>
    <dsp:sp modelId="{1682418D-E17D-45AB-BB78-AA9B49CCA81F}">
      <dsp:nvSpPr>
        <dsp:cNvPr id="0" name=""/>
        <dsp:cNvSpPr/>
      </dsp:nvSpPr>
      <dsp:spPr>
        <a:xfrm>
          <a:off x="4529567" y="493578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venue – Provides information about match venues and their respective cities.</a:t>
          </a:r>
          <a:endParaRPr lang="en-US" sz="1300" kern="1200"/>
        </a:p>
      </dsp:txBody>
      <dsp:txXfrm>
        <a:off x="4529567" y="493578"/>
        <a:ext cx="1840589" cy="1104353"/>
      </dsp:txXfrm>
    </dsp:sp>
    <dsp:sp modelId="{DBCECC5A-7C7C-4F6C-BD27-B3811C8912B4}">
      <dsp:nvSpPr>
        <dsp:cNvPr id="0" name=""/>
        <dsp:cNvSpPr/>
      </dsp:nvSpPr>
      <dsp:spPr>
        <a:xfrm>
          <a:off x="922012" y="1596132"/>
          <a:ext cx="6791774" cy="392735"/>
        </a:xfrm>
        <a:custGeom>
          <a:avLst/>
          <a:gdLst/>
          <a:ahLst/>
          <a:cxnLst/>
          <a:rect l="0" t="0" r="0" b="0"/>
          <a:pathLst>
            <a:path>
              <a:moveTo>
                <a:pt x="6791774" y="0"/>
              </a:moveTo>
              <a:lnTo>
                <a:pt x="6791774" y="213467"/>
              </a:lnTo>
              <a:lnTo>
                <a:pt x="0" y="213467"/>
              </a:lnTo>
              <a:lnTo>
                <a:pt x="0" y="39273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47776" y="1790383"/>
        <a:ext cx="340247" cy="4233"/>
      </dsp:txXfrm>
    </dsp:sp>
    <dsp:sp modelId="{94981011-4A72-415D-A3F1-65DFA851F1AA}">
      <dsp:nvSpPr>
        <dsp:cNvPr id="0" name=""/>
        <dsp:cNvSpPr/>
      </dsp:nvSpPr>
      <dsp:spPr>
        <a:xfrm>
          <a:off x="6793492" y="493578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season – Lists all IPL seasons along with their unique season IDs.</a:t>
          </a:r>
          <a:endParaRPr lang="en-US" sz="1300" kern="1200"/>
        </a:p>
      </dsp:txBody>
      <dsp:txXfrm>
        <a:off x="6793492" y="493578"/>
        <a:ext cx="1840589" cy="1104353"/>
      </dsp:txXfrm>
    </dsp:sp>
    <dsp:sp modelId="{583D2FB9-36FE-41A6-85C1-3199B64C33F0}">
      <dsp:nvSpPr>
        <dsp:cNvPr id="0" name=""/>
        <dsp:cNvSpPr/>
      </dsp:nvSpPr>
      <dsp:spPr>
        <a:xfrm>
          <a:off x="1840507" y="2527724"/>
          <a:ext cx="392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73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291" y="2571327"/>
        <a:ext cx="21166" cy="4233"/>
      </dsp:txXfrm>
    </dsp:sp>
    <dsp:sp modelId="{77D50B78-E478-456B-8A4F-851AA435C758}">
      <dsp:nvSpPr>
        <dsp:cNvPr id="0" name=""/>
        <dsp:cNvSpPr/>
      </dsp:nvSpPr>
      <dsp:spPr>
        <a:xfrm>
          <a:off x="1718" y="2021267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batting_style – Defines whether a player is a right-handed or left-handed batsman.</a:t>
          </a:r>
          <a:endParaRPr lang="en-US" sz="1300" kern="1200"/>
        </a:p>
      </dsp:txBody>
      <dsp:txXfrm>
        <a:off x="1718" y="2021267"/>
        <a:ext cx="1840589" cy="1104353"/>
      </dsp:txXfrm>
    </dsp:sp>
    <dsp:sp modelId="{8230CD94-665A-4D61-8BC3-0650205A70E8}">
      <dsp:nvSpPr>
        <dsp:cNvPr id="0" name=""/>
        <dsp:cNvSpPr/>
      </dsp:nvSpPr>
      <dsp:spPr>
        <a:xfrm>
          <a:off x="4104432" y="2527724"/>
          <a:ext cx="3927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73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0216" y="2571327"/>
        <a:ext cx="21166" cy="4233"/>
      </dsp:txXfrm>
    </dsp:sp>
    <dsp:sp modelId="{1597456E-E83F-4E2C-A8FA-EF01BF1393ED}">
      <dsp:nvSpPr>
        <dsp:cNvPr id="0" name=""/>
        <dsp:cNvSpPr/>
      </dsp:nvSpPr>
      <dsp:spPr>
        <a:xfrm>
          <a:off x="2265643" y="2021267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bowling_style – Stores information on players' bowling types (e.g., right-arm fast, left-arm spin).</a:t>
          </a:r>
          <a:endParaRPr lang="en-US" sz="1300" kern="1200"/>
        </a:p>
      </dsp:txBody>
      <dsp:txXfrm>
        <a:off x="2265643" y="2021267"/>
        <a:ext cx="1840589" cy="1104353"/>
      </dsp:txXfrm>
    </dsp:sp>
    <dsp:sp modelId="{1614E419-D796-492F-803E-57470ADA81DA}">
      <dsp:nvSpPr>
        <dsp:cNvPr id="0" name=""/>
        <dsp:cNvSpPr/>
      </dsp:nvSpPr>
      <dsp:spPr>
        <a:xfrm>
          <a:off x="4529567" y="2021267"/>
          <a:ext cx="1840589" cy="11043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190" tIns="94671" rIns="90190" bIns="9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player_match – Links players to the matches they played in.</a:t>
          </a:r>
          <a:endParaRPr lang="en-US" sz="1300" kern="1200"/>
        </a:p>
      </dsp:txBody>
      <dsp:txXfrm>
        <a:off x="4529567" y="2021267"/>
        <a:ext cx="1840589" cy="1104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514475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3514475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5144750e4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5144750e4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5144750e4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5144750e4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5144750e4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5144750e4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5144750e4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5144750e4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5144750e4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5144750e4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5144750e4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5144750e4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5144750e4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5144750e4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5144750e4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5144750e4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5144750e4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5144750e4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5144750e4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5144750e4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5144750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5144750e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5144750e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5144750e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5144750e4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5144750e4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5144750e4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5144750e4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5144750e4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5144750e4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5144750e4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5144750e4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5144750e4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5144750e4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35144750e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35144750e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5144750e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35144750e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5144750e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5144750e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301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2968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723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layout" type="title">
  <p:cSld name="Two image layou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" name="Google Shape;11;p2"/>
          <p:cNvSpPr>
            <a:spLocks noGrp="1"/>
          </p:cNvSpPr>
          <p:nvPr>
            <p:ph type="pic" idx="3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4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6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Table of conten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marL="914400" lvl="1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marL="1371600" lvl="2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marL="1828800" lvl="3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marL="2286000" lvl="4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marL="2743200" lvl="5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marL="3200400" lvl="6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marL="3657600" lvl="7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marL="4114800" lvl="8" indent="-330200" algn="r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3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●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○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Inter Medium" panose="02000503000000020004"/>
              <a:buChar char="■"/>
              <a:defRPr sz="1600">
                <a:latin typeface="Inter Medium" panose="02000503000000020004"/>
                <a:ea typeface="Inter Medium" panose="02000503000000020004"/>
                <a:cs typeface="Inter Medium" panose="02000503000000020004"/>
                <a:sym typeface="Inter Medium" panose="02000503000000020004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4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72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with details">
  <p:cSld name="Title, body and image with detail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3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 b="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4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546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402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528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566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3735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9864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42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044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04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30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B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3" name="Rectangle 312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/>
          </p:nvPr>
        </p:nvSpPr>
        <p:spPr>
          <a:xfrm>
            <a:off x="1088684" y="1106227"/>
            <a:ext cx="4208942" cy="236455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IPL Team Analysis – RCB Strategy for Mega Auction 2017</a:t>
            </a:r>
            <a:br>
              <a:rPr lang="en-US" sz="2700"/>
            </a:br>
            <a:br>
              <a:rPr lang="en-US" sz="2700"/>
            </a:br>
            <a:r>
              <a:rPr lang="en-US" sz="2700"/>
              <a:t>Presented By: Tushar Gupta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14CF3-1FDB-7017-47E8-90C0EC97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377" y="635788"/>
            <a:ext cx="2625762" cy="3432368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>
            <a:spLocks noGrp="1"/>
          </p:cNvSpPr>
          <p:nvPr>
            <p:ph type="body" idx="1"/>
          </p:nvPr>
        </p:nvSpPr>
        <p:spPr>
          <a:xfrm>
            <a:off x="302700" y="1831792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Objective: </a:t>
            </a:r>
            <a:r>
              <a:rPr lang="en-GB" sz="1400" dirty="0"/>
              <a:t>To identify bowlers who are most effective in taking wickets.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Method: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dirty="0"/>
              <a:t>✅ Bowling Average = Total Wickets / Matches Played</a:t>
            </a:r>
            <a:br>
              <a:rPr lang="en-US" sz="1400" dirty="0"/>
            </a:br>
            <a:r>
              <a:rPr lang="en-US" sz="1400" dirty="0"/>
              <a:t>✅ Focused on players who have bowled in at least 10 matches.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US" sz="1400" dirty="0"/>
              <a:t>Bowlers like </a:t>
            </a: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DAJ Bracewell</a:t>
            </a:r>
            <a:r>
              <a:rPr lang="en-US" sz="1400" dirty="0"/>
              <a:t> and </a:t>
            </a: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YA Abdulla</a:t>
            </a:r>
            <a:r>
              <a:rPr lang="en-US" sz="1400" dirty="0"/>
              <a:t> have the best bowling averages.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US" sz="1400" dirty="0"/>
              <a:t>These bowlers should be targeted in the auction for their consistent wicket-taking ability.</a:t>
            </a:r>
            <a:endParaRPr lang="en-US" sz="1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5" name="Google Shape;325;p51"/>
          <p:cNvSpPr txBox="1">
            <a:spLocks noGrp="1"/>
          </p:cNvSpPr>
          <p:nvPr>
            <p:ph type="title"/>
          </p:nvPr>
        </p:nvSpPr>
        <p:spPr>
          <a:xfrm>
            <a:off x="302700" y="289860"/>
            <a:ext cx="4939835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800" dirty="0"/>
              <a:t>Best Bowling Average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4075" y="2721125"/>
            <a:ext cx="8613651" cy="23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4075" y="198300"/>
            <a:ext cx="8613650" cy="25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>
            <a:spLocks noGrp="1"/>
          </p:cNvSpPr>
          <p:nvPr>
            <p:ph type="body" idx="1"/>
          </p:nvPr>
        </p:nvSpPr>
        <p:spPr>
          <a:xfrm>
            <a:off x="302700" y="1624371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Objective: </a:t>
            </a:r>
            <a:r>
              <a:rPr lang="en-GB" sz="1400" dirty="0"/>
              <a:t>To </a:t>
            </a:r>
            <a:r>
              <a:rPr lang="en-GB" sz="1400" dirty="0" err="1"/>
              <a:t>analyze</a:t>
            </a:r>
            <a:r>
              <a:rPr lang="en-GB" sz="1400" dirty="0"/>
              <a:t> RCB’s win percentage at their home ground.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Method: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dirty="0"/>
              <a:t>✅ Filtered matches where RCB played at M. </a:t>
            </a:r>
            <a:r>
              <a:rPr lang="en-GB" sz="1400" dirty="0" err="1"/>
              <a:t>Chinnaswamy</a:t>
            </a:r>
            <a:r>
              <a:rPr lang="en-GB" sz="1400" dirty="0"/>
              <a:t> Stadium.</a:t>
            </a:r>
            <a:br>
              <a:rPr lang="en-GB" sz="1400" dirty="0"/>
            </a:br>
            <a:r>
              <a:rPr lang="en-GB" sz="1400" dirty="0"/>
              <a:t>✅ Compared the number of wins and losses.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 sz="1400" dirty="0"/>
              <a:t>RCB has a strong record at</a:t>
            </a: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M. </a:t>
            </a:r>
            <a:r>
              <a:rPr lang="en-GB" sz="1400" b="1" dirty="0" err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Chinnaswamy</a:t>
            </a: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Stadium</a:t>
            </a:r>
            <a:r>
              <a:rPr lang="en-GB" sz="1400" dirty="0"/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 sz="1400" dirty="0"/>
              <a:t>Home advantage plays a crucial role in their performance.</a:t>
            </a:r>
            <a:endParaRPr sz="14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2" name="Google Shape;342;p54"/>
          <p:cNvSpPr txBox="1">
            <a:spLocks noGrp="1"/>
          </p:cNvSpPr>
          <p:nvPr>
            <p:ph type="title"/>
          </p:nvPr>
        </p:nvSpPr>
        <p:spPr>
          <a:xfrm>
            <a:off x="302700" y="6193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/>
              <a:t>Home Ground Performance</a:t>
            </a:r>
            <a:endParaRPr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2175" y="2764413"/>
            <a:ext cx="87344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3650" y="158850"/>
            <a:ext cx="8791499" cy="2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>
            <a:spLocks noGrp="1"/>
          </p:cNvSpPr>
          <p:nvPr>
            <p:ph type="body" idx="1"/>
          </p:nvPr>
        </p:nvSpPr>
        <p:spPr>
          <a:xfrm>
            <a:off x="302700" y="2062250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Objective:</a:t>
            </a:r>
            <a:endParaRPr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To determine which bowling styles are most effective in IPL.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  <a:endParaRPr b="1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Right-arm medium pacers</a:t>
            </a:r>
            <a:r>
              <a:rPr lang="en-GB"/>
              <a:t> took the</a:t>
            </a:r>
            <a:r>
              <a:rPr lang="en-GB" b="1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 highest </a:t>
            </a:r>
            <a:r>
              <a:rPr lang="en-GB"/>
              <a:t>number of wickets.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/>
              <a:t>RCB should focus on recruiting bowlers with this style.</a:t>
            </a:r>
            <a:endParaRPr sz="1300" b="1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302725" y="27843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Bowling Style Analysis</a:t>
            </a:r>
            <a:endParaRPr sz="5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3875" y="2744925"/>
            <a:ext cx="8751274" cy="2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3875" y="189300"/>
            <a:ext cx="8751275" cy="2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302725" y="1705412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Objective: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dirty="0"/>
              <a:t>To see if winning the toss helps teams win more matches.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dirty="0"/>
              <a:t>At some venues, toss winners have a high win percentage.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400" dirty="0"/>
              <a:t>RCB should consider batting first at home to maximize their chances.</a:t>
            </a:r>
            <a:endParaRPr sz="14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02725" y="19715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Toss</a:t>
            </a:r>
            <a:r>
              <a:rPr lang="en-US" altLang="en-GB" sz="5700"/>
              <a:t> </a:t>
            </a:r>
            <a:r>
              <a:rPr lang="en-GB" sz="5700"/>
              <a:t>Impact and Venue Analysis</a:t>
            </a:r>
            <a:endParaRPr sz="5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8150" y="3099950"/>
            <a:ext cx="8775351" cy="1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78150" y="151525"/>
            <a:ext cx="8775351" cy="29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>
            <a:spLocks noGrp="1"/>
          </p:cNvSpPr>
          <p:nvPr>
            <p:ph type="body" idx="1"/>
          </p:nvPr>
        </p:nvSpPr>
        <p:spPr>
          <a:xfrm>
            <a:off x="302700" y="1525756"/>
            <a:ext cx="8635800" cy="31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dirty="0"/>
              <a:t>To evaluate RCB’s overall performance, we have calculated key metrics that highlight strengths and areas of improvement.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KPIs Considered: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altLang="en-GB" sz="1400" dirty="0"/>
              <a:t>1. </a:t>
            </a:r>
            <a:r>
              <a:rPr lang="en-GB" sz="1400" dirty="0"/>
              <a:t>Batting Performance Metrics: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dirty="0"/>
              <a:t>Average Runs per Match → Measures RCB’s consistency in scoring.</a:t>
            </a:r>
            <a:r>
              <a:rPr lang="en-GB" sz="1400" b="1" dirty="0"/>
              <a:t>(27.43)</a:t>
            </a:r>
            <a:endParaRPr lang="en-GB" sz="1400" dirty="0"/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dirty="0"/>
              <a:t>Strike Rate → Determines how aggressively the team scores runs.</a:t>
            </a:r>
            <a:r>
              <a:rPr lang="en-GB" sz="1400" b="1" dirty="0"/>
              <a:t>(137.6)</a:t>
            </a:r>
            <a:endParaRPr lang="en-GB" sz="1400" dirty="0"/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400" dirty="0"/>
              <a:t>Boundary Percentage → Percentage of total runs coming from boundaries.</a:t>
            </a:r>
            <a:r>
              <a:rPr lang="en-GB" sz="1400" b="1" dirty="0"/>
              <a:t>(56.8%)</a:t>
            </a:r>
            <a:endParaRPr sz="14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8" name="Google Shape;378;p60"/>
          <p:cNvSpPr txBox="1">
            <a:spLocks noGrp="1"/>
          </p:cNvSpPr>
          <p:nvPr>
            <p:ph type="title"/>
          </p:nvPr>
        </p:nvSpPr>
        <p:spPr>
          <a:xfrm>
            <a:off x="302700" y="57180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 dirty="0"/>
              <a:t>KPI’s for RCB</a:t>
            </a:r>
            <a:endParaRPr sz="5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>
            <a:spLocks noGrp="1"/>
          </p:cNvSpPr>
          <p:nvPr>
            <p:ph type="body" idx="1"/>
          </p:nvPr>
        </p:nvSpPr>
        <p:spPr>
          <a:xfrm>
            <a:off x="254100" y="413663"/>
            <a:ext cx="8635800" cy="3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2</a:t>
            </a:r>
            <a:r>
              <a:rPr lang="en-US" altLang="en-GB" dirty="0"/>
              <a:t>. </a:t>
            </a:r>
            <a:r>
              <a:rPr lang="en-GB" dirty="0"/>
              <a:t>Bowling Performance Metrics: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Economy Rate → Average runs conceded per over.</a:t>
            </a: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(163.4)</a:t>
            </a:r>
            <a:endParaRPr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Wicket-taking Ability → Wickets per match.</a:t>
            </a: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(6.4)</a:t>
            </a:r>
            <a:endParaRPr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Death-Over Economy → Performance in the final 4 overs of an innings.</a:t>
            </a: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(10.9)</a:t>
            </a:r>
            <a:endParaRPr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3</a:t>
            </a:r>
            <a:r>
              <a:rPr lang="en-US" altLang="en-GB" dirty="0"/>
              <a:t>. </a:t>
            </a:r>
            <a:r>
              <a:rPr lang="en-GB" dirty="0"/>
              <a:t>Overall Team Performance Metrics: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Win Percentage at Home  → Effect of venue on performance.</a:t>
            </a: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(58.3%)</a:t>
            </a:r>
            <a:endParaRPr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dirty="0"/>
              <a:t>Toss Win Impact → Matches won when RCB won the toss.</a:t>
            </a: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(54.6%)</a:t>
            </a:r>
            <a:endParaRPr sz="13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body" idx="1"/>
          </p:nvPr>
        </p:nvSpPr>
        <p:spPr>
          <a:xfrm>
            <a:off x="302700" y="2114975"/>
            <a:ext cx="8635800" cy="26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RCB is preparing for the 2017 Mega Auction and wants to build a strong, well-balanced team. To achieve this, we need to analyze past IPL seasons and identify:</a:t>
            </a:r>
            <a:br>
              <a:rPr lang="en-GB"/>
            </a:br>
            <a:r>
              <a:rPr lang="en-GB"/>
              <a:t>✅ Players who have consistently performed well.</a:t>
            </a:r>
            <a:br>
              <a:rPr lang="en-GB"/>
            </a:br>
            <a:r>
              <a:rPr lang="en-GB"/>
              <a:t>✅ Strengths and weaknesses in RCB’s current squad.</a:t>
            </a:r>
            <a:br>
              <a:rPr lang="en-GB"/>
            </a:br>
            <a:r>
              <a:rPr lang="en-GB"/>
              <a:t>✅ Insights from data that can help in selecting the right players.</a:t>
            </a:r>
            <a:endParaRPr sz="11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study focuses on data-driven decision-making using SQL-based analysis.</a:t>
            </a:r>
          </a:p>
        </p:txBody>
      </p:sp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302700" y="272745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Problem Statement</a:t>
            </a:r>
            <a:endParaRPr sz="5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>
            <a:spLocks noGrp="1"/>
          </p:cNvSpPr>
          <p:nvPr>
            <p:ph type="body" idx="1"/>
          </p:nvPr>
        </p:nvSpPr>
        <p:spPr>
          <a:xfrm>
            <a:off x="302725" y="1727713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Key Takeaways:</a:t>
            </a:r>
            <a:endParaRPr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✅ Retain top performers like Kohli, Gayle, and de Villiers.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✅ Invest in death-over bowlers with low economy rates.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dirty="0"/>
              <a:t>✅ Prioritize all-rounders for a balanced squad.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dirty="0"/>
              <a:t>✅ Use home-ground advantage by focusing on batting first.</a:t>
            </a:r>
          </a:p>
        </p:txBody>
      </p:sp>
      <p:sp>
        <p:nvSpPr>
          <p:cNvPr id="389" name="Google Shape;389;p62"/>
          <p:cNvSpPr txBox="1">
            <a:spLocks noGrp="1"/>
          </p:cNvSpPr>
          <p:nvPr>
            <p:ph type="title"/>
          </p:nvPr>
        </p:nvSpPr>
        <p:spPr>
          <a:xfrm>
            <a:off x="302725" y="253665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Conclusion &amp; Recommendations</a:t>
            </a:r>
            <a:endParaRPr sz="57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ectangle 44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B"/>
          </a:p>
        </p:txBody>
      </p:sp>
      <p:pic>
        <p:nvPicPr>
          <p:cNvPr id="451" name="Picture 45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7" name="Rectangle 456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95" name="Google Shape;395;p63"/>
          <p:cNvSpPr txBox="1">
            <a:spLocks noGrp="1"/>
          </p:cNvSpPr>
          <p:nvPr>
            <p:ph type="title"/>
          </p:nvPr>
        </p:nvSpPr>
        <p:spPr>
          <a:xfrm>
            <a:off x="4327554" y="723576"/>
            <a:ext cx="3724824" cy="1782687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/>
              <a:t>THANK YOU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8" y="361628"/>
            <a:ext cx="3481313" cy="3861826"/>
            <a:chOff x="7463259" y="583365"/>
            <a:chExt cx="4641750" cy="5181928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BFFF0B-EFA9-6114-8DE4-D193952C88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07"/>
          <a:stretch/>
        </p:blipFill>
        <p:spPr>
          <a:xfrm>
            <a:off x="953417" y="837258"/>
            <a:ext cx="2521606" cy="2899629"/>
          </a:xfrm>
          <a:prstGeom prst="rect">
            <a:avLst/>
          </a:prstGeom>
        </p:spPr>
      </p:pic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7554" y="2644872"/>
            <a:ext cx="37196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67" name="Picture 466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302725" y="12349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Database Schema</a:t>
            </a:r>
          </a:p>
        </p:txBody>
      </p:sp>
      <p:graphicFrame>
        <p:nvGraphicFramePr>
          <p:cNvPr id="304" name="Google Shape;285;p44">
            <a:extLst>
              <a:ext uri="{FF2B5EF4-FFF2-40B4-BE49-F238E27FC236}">
                <a16:creationId xmlns:a16="http://schemas.microsoft.com/office/drawing/2014/main" id="{10966912-BE92-3F73-4678-C6BF0975EA15}"/>
              </a:ext>
            </a:extLst>
          </p:cNvPr>
          <p:cNvGraphicFramePr/>
          <p:nvPr/>
        </p:nvGraphicFramePr>
        <p:xfrm>
          <a:off x="302725" y="1385450"/>
          <a:ext cx="8635800" cy="36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Google Shape;291;p45">
            <a:extLst>
              <a:ext uri="{FF2B5EF4-FFF2-40B4-BE49-F238E27FC236}">
                <a16:creationId xmlns:a16="http://schemas.microsoft.com/office/drawing/2014/main" id="{8527D2C5-9A8C-48BD-783E-1B356D19F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456292"/>
              </p:ext>
            </p:extLst>
          </p:nvPr>
        </p:nvGraphicFramePr>
        <p:xfrm>
          <a:off x="254100" y="762150"/>
          <a:ext cx="8635800" cy="36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base Schem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71" y="656590"/>
            <a:ext cx="8582257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-699770" y="-50165"/>
            <a:ext cx="1035621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en-US" sz="4000">
                <a:sym typeface="+mn-ea"/>
              </a:rPr>
              <a:t> Entity Relationship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254100" y="1823461"/>
            <a:ext cx="8635800" cy="27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GB" sz="1400" dirty="0">
                <a:sym typeface="Inter" panose="02000503000000020004"/>
              </a:rPr>
              <a:t>Objective: </a:t>
            </a:r>
            <a:r>
              <a:rPr lang="en-GB" sz="1400" dirty="0"/>
              <a:t>To identify aggressive batsmen who can score runs quickly.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Method: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400" dirty="0"/>
              <a:t>✅ We calculate Strike Rate (SR) = (Total Runs / Balls Faced) × 100</a:t>
            </a:r>
            <a:br>
              <a:rPr lang="en-US" sz="1400" dirty="0"/>
            </a:br>
            <a:r>
              <a:rPr lang="en-US" sz="1400" dirty="0"/>
              <a:t>✅ Considered batsmen who have played at least 250 balls for reliability.</a:t>
            </a:r>
            <a:br>
              <a:rPr lang="en-US" sz="1400" dirty="0"/>
            </a:br>
            <a:r>
              <a:rPr lang="en-US" sz="1400" dirty="0"/>
              <a:t>✅ Sorted players in descending order of strike rate.</a:t>
            </a:r>
            <a:endParaRPr lang="en-US"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US" sz="1400" dirty="0"/>
              <a:t>Top performers include </a:t>
            </a: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AB de Villiers</a:t>
            </a:r>
            <a:r>
              <a:rPr lang="en-US" sz="1400" dirty="0"/>
              <a:t>, </a:t>
            </a: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Chris Gayle</a:t>
            </a:r>
            <a:r>
              <a:rPr lang="en-US" sz="1400" dirty="0"/>
              <a:t>, and </a:t>
            </a:r>
            <a:r>
              <a:rPr lang="en-US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MS Dhoni</a:t>
            </a:r>
            <a:r>
              <a:rPr lang="en-US" sz="1400" dirty="0"/>
              <a:t>.</a:t>
            </a: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US" sz="1400" dirty="0"/>
              <a:t>These players can accelerate the scoring rate and change the game quickly.</a:t>
            </a:r>
            <a:endParaRPr lang="en-US" sz="1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254100" y="129540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Players with High Strike Rate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8825" y="2905125"/>
            <a:ext cx="8678149" cy="20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8825" y="220801"/>
            <a:ext cx="8678150" cy="255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>
            <a:spLocks noGrp="1"/>
          </p:cNvSpPr>
          <p:nvPr>
            <p:ph type="body" idx="1"/>
          </p:nvPr>
        </p:nvSpPr>
        <p:spPr>
          <a:xfrm>
            <a:off x="346000" y="1473080"/>
            <a:ext cx="8635800" cy="32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Objective: </a:t>
            </a:r>
            <a:r>
              <a:rPr lang="en-GB" sz="1400" dirty="0"/>
              <a:t>To find batsmen who consistently score runs across seasons.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Method: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/>
              <a:t>✅ Batting Average = Total Runs / Innings Played</a:t>
            </a:r>
            <a:br>
              <a:rPr lang="en-GB" sz="1400" dirty="0"/>
            </a:br>
            <a:r>
              <a:rPr lang="en-GB" sz="1400" dirty="0"/>
              <a:t>✅ Used data from multiple IPL seasons for better accuracy.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400" b="1" dirty="0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Findings:</a:t>
            </a:r>
            <a:endParaRPr sz="1400" b="1" dirty="0"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 sz="1400" dirty="0"/>
              <a:t>Players like SE Marsh and LMP Simmons have the highest batting averages.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/>
              <a:buChar char="●"/>
            </a:pPr>
            <a:r>
              <a:rPr lang="en-GB" sz="1400" dirty="0"/>
              <a:t>These batsmen are valuable for building partnerships and stabilizing the innings</a:t>
            </a:r>
            <a:r>
              <a:rPr lang="en-GB" dirty="0"/>
              <a:t>.</a:t>
            </a:r>
            <a:endParaRPr sz="11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4" name="Google Shape;314;p49"/>
          <p:cNvSpPr txBox="1">
            <a:spLocks noGrp="1"/>
          </p:cNvSpPr>
          <p:nvPr>
            <p:ph type="title"/>
          </p:nvPr>
        </p:nvSpPr>
        <p:spPr>
          <a:xfrm>
            <a:off x="346000" y="250644"/>
            <a:ext cx="6763500" cy="20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Best Batting Average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2400" y="2654875"/>
            <a:ext cx="8676151" cy="23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12400" y="308150"/>
            <a:ext cx="8676150" cy="2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74</TotalTime>
  <Words>869</Words>
  <Application>Microsoft Office PowerPoint</Application>
  <PresentationFormat>On-screen Show (16:9)</PresentationFormat>
  <Paragraphs>79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Inter Medium</vt:lpstr>
      <vt:lpstr>Arial</vt:lpstr>
      <vt:lpstr>Gill Sans MT</vt:lpstr>
      <vt:lpstr>Inter</vt:lpstr>
      <vt:lpstr>Gallery</vt:lpstr>
      <vt:lpstr>IPL Team Analysis – RCB Strategy for Mega Auction 2017  Presented By: Tushar Gupta</vt:lpstr>
      <vt:lpstr>Problem Statement</vt:lpstr>
      <vt:lpstr>Database Schema</vt:lpstr>
      <vt:lpstr>PowerPoint Presentation</vt:lpstr>
      <vt:lpstr>PowerPoint Presentation</vt:lpstr>
      <vt:lpstr>Players with High Strike Rate</vt:lpstr>
      <vt:lpstr>PowerPoint Presentation</vt:lpstr>
      <vt:lpstr>Best Batting Average</vt:lpstr>
      <vt:lpstr>PowerPoint Presentation</vt:lpstr>
      <vt:lpstr>Best Bowling Average</vt:lpstr>
      <vt:lpstr>PowerPoint Presentation</vt:lpstr>
      <vt:lpstr>Home Ground Performance</vt:lpstr>
      <vt:lpstr>PowerPoint Presentation</vt:lpstr>
      <vt:lpstr>Bowling Style Analysis</vt:lpstr>
      <vt:lpstr>PowerPoint Presentation</vt:lpstr>
      <vt:lpstr>Toss Impact and Venue Analysis</vt:lpstr>
      <vt:lpstr>PowerPoint Presentation</vt:lpstr>
      <vt:lpstr>KPI’s for RCB</vt:lpstr>
      <vt:lpstr>PowerPoint Presentation</vt:lpstr>
      <vt:lpstr>Conclusion &amp;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Team Analysis – RCB Strategy for Mega Auction 2017 Presented By: Naveen Varjani</dc:title>
  <dc:creator/>
  <cp:lastModifiedBy>baban mishra</cp:lastModifiedBy>
  <cp:revision>4</cp:revision>
  <dcterms:created xsi:type="dcterms:W3CDTF">2025-02-15T18:10:00Z</dcterms:created>
  <dcterms:modified xsi:type="dcterms:W3CDTF">2025-04-06T16:20:54Z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67BFD3934C484BF79F693865130EDA7C_12</vt:lpwstr>
  </property>
  <property fmtid="{D5CDD505-2E9C-101B-9397-08002B2CF9AE}" pid="3" name="KSOProductBuildVer">
    <vt:lpwstr>1033-12.2.0.19805</vt:lpwstr>
  </property>
</Properties>
</file>